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8"/>
  </p:notesMasterIdLst>
  <p:sldIdLst>
    <p:sldId id="256" r:id="rId2"/>
    <p:sldId id="257" r:id="rId3"/>
    <p:sldId id="258" r:id="rId4"/>
    <p:sldId id="277" r:id="rId5"/>
    <p:sldId id="278" r:id="rId6"/>
    <p:sldId id="259" r:id="rId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303D5D"/>
    <a:srgbClr val="CC5050"/>
    <a:srgbClr val="C94343"/>
    <a:srgbClr val="EF4040"/>
    <a:srgbClr val="6BA96E"/>
    <a:srgbClr val="87BD8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50"/>
    <p:restoredTop sz="94433"/>
  </p:normalViewPr>
  <p:slideViewPr>
    <p:cSldViewPr snapToGrid="0" snapToObjects="1">
      <p:cViewPr>
        <p:scale>
          <a:sx n="75" d="100"/>
          <a:sy n="75" d="100"/>
        </p:scale>
        <p:origin x="-294" y="-696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A9E6580-FEB4-3B4F-B00C-636A0EC3682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6EC6721-3C49-2F4E-9036-CBBA9CA1563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67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96EC6721-3C49-2F4E-9036-CBBA9CA15630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689401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693088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3170456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87778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517949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487235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725458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22769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94553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0396468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4062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0286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B7E624-0BE4-F442-A517-0536CB2DF5A2}" type="datetimeFigureOut">
              <a:rPr lang="en-US" smtClean="0"/>
              <a:t>6/8/2018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6A38C26-63F8-7D47-AF82-B18B148FCFB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42893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7" name="Picture 3" descr="C:\Users\Iva\Desktop\Academy\Lectures\Exports\Presentation-slides-Accounting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716693" y="982663"/>
            <a:ext cx="6758609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54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УПРАЖНЕНИЕ ПО КЛАСИФИЦИРАНЕ НА АКТИВИ И ПАСИВИ</a:t>
            </a:r>
            <a:endParaRPr lang="bg-BG" sz="54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4244718" y="1122363"/>
            <a:ext cx="375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12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ЛЕКЦИЯ</a:t>
            </a:r>
            <a:r>
              <a:rPr lang="sk-SK" sz="12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 I 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© 201</a:t>
            </a:r>
            <a:r>
              <a:rPr lang="en-US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8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 Нет Ит</a:t>
            </a:r>
          </a:p>
        </p:txBody>
      </p:sp>
    </p:spTree>
    <p:extLst>
      <p:ext uri="{BB962C8B-B14F-4D97-AF65-F5344CB8AC3E}">
        <p14:creationId xmlns:p14="http://schemas.microsoft.com/office/powerpoint/2010/main" val="16816927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6" name="Picture 8" descr="C:\Users\Iva\Desktop\Academy\Lectures\Exports\A-color@3x.png"/>
          <p:cNvPicPr>
            <a:picLocks noChangeAspect="1" noChangeArrowheads="1"/>
          </p:cNvPicPr>
          <p:nvPr/>
        </p:nvPicPr>
        <p:blipFill>
          <a:blip r:embed="rId2">
            <a:duotone>
              <a:prstClr val="black"/>
              <a:schemeClr val="tx2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832173">
            <a:off x="5961387" y="1494306"/>
            <a:ext cx="5587529" cy="57947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4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TextBox 4"/>
          <p:cNvSpPr txBox="1"/>
          <p:nvPr/>
        </p:nvSpPr>
        <p:spPr>
          <a:xfrm>
            <a:off x="2844800" y="1867281"/>
            <a:ext cx="8337274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solidFill>
                  <a:srgbClr val="303D5D"/>
                </a:solidFill>
              </a:rPr>
              <a:t>Подбор на необходимите счетоводни сметки от индивидуалния сметкоплан</a:t>
            </a:r>
          </a:p>
          <a:p>
            <a:pPr marL="457200" indent="-457200">
              <a:buFontTx/>
              <a:buChar char="-"/>
            </a:pPr>
            <a:r>
              <a:rPr lang="bg-BG" sz="2800" b="1" dirty="0" smtClean="0">
                <a:solidFill>
                  <a:srgbClr val="303D5D"/>
                </a:solidFill>
              </a:rPr>
              <a:t>Анализ на стопанската операция</a:t>
            </a:r>
          </a:p>
          <a:p>
            <a:pPr marL="457200" indent="-457200">
              <a:buFontTx/>
              <a:buChar char="-"/>
            </a:pPr>
            <a:endParaRPr lang="bg-BG" sz="2800" b="1" dirty="0" smtClean="0">
              <a:solidFill>
                <a:srgbClr val="303D5D"/>
              </a:solidFill>
            </a:endParaRPr>
          </a:p>
          <a:p>
            <a:pPr marL="457200" indent="-457200">
              <a:buFontTx/>
              <a:buChar char="-"/>
            </a:pPr>
            <a:r>
              <a:rPr lang="bg-BG" sz="2800" b="1" dirty="0" smtClean="0">
                <a:solidFill>
                  <a:srgbClr val="303D5D"/>
                </a:solidFill>
              </a:rPr>
              <a:t>Определяне на участващите активи и пасиви</a:t>
            </a:r>
          </a:p>
          <a:p>
            <a:pPr marL="457200" indent="-457200">
              <a:buFontTx/>
              <a:buChar char="-"/>
            </a:pPr>
            <a:endParaRPr lang="bg-BG" sz="2800" b="1" dirty="0" smtClean="0">
              <a:solidFill>
                <a:srgbClr val="303D5D"/>
              </a:solidFill>
            </a:endParaRPr>
          </a:p>
          <a:p>
            <a:pPr marL="457200" indent="-457200">
              <a:buFontTx/>
              <a:buChar char="-"/>
            </a:pPr>
            <a:r>
              <a:rPr lang="bg-BG" sz="2800" b="1" dirty="0" smtClean="0">
                <a:solidFill>
                  <a:srgbClr val="303D5D"/>
                </a:solidFill>
              </a:rPr>
              <a:t>Определяне на видовете приходи и разходи</a:t>
            </a:r>
          </a:p>
          <a:p>
            <a:endParaRPr lang="bg-BG" sz="2800" b="1" dirty="0" smtClean="0">
              <a:solidFill>
                <a:srgbClr val="303D5D"/>
              </a:solidFill>
            </a:endParaRPr>
          </a:p>
          <a:p>
            <a:pPr marL="457200" indent="-457200">
              <a:buFontTx/>
              <a:buChar char="-"/>
            </a:pPr>
            <a:r>
              <a:rPr lang="bg-BG" sz="2800" b="1" dirty="0" smtClean="0">
                <a:solidFill>
                  <a:srgbClr val="303D5D"/>
                </a:solidFill>
              </a:rPr>
              <a:t>Избор на счетоводни сметки от индивидуалния сметкоплан</a:t>
            </a:r>
            <a:endParaRPr lang="bg-BG" sz="2800" b="1" dirty="0">
              <a:solidFill>
                <a:srgbClr val="303D5D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3022600" y="607895"/>
            <a:ext cx="854654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ОСНОВНИ ЦЕЛИ</a:t>
            </a:r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2717800" y="3492500"/>
            <a:ext cx="7289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dirty="0" smtClean="0"/>
              <a:t>    </a:t>
            </a:r>
            <a:endParaRPr lang="bg-BG" dirty="0"/>
          </a:p>
        </p:txBody>
      </p:sp>
    </p:spTree>
    <p:extLst>
      <p:ext uri="{BB962C8B-B14F-4D97-AF65-F5344CB8AC3E}">
        <p14:creationId xmlns:p14="http://schemas.microsoft.com/office/powerpoint/2010/main" val="1600515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6" descr="C:\Users\Iva\Desktop\Academy\Lectures\Exports\accounting_line.pn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2" y="1080853"/>
            <a:ext cx="12188391" cy="7594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7" name="TextBox 16"/>
          <p:cNvSpPr txBox="1"/>
          <p:nvPr/>
        </p:nvSpPr>
        <p:spPr>
          <a:xfrm>
            <a:off x="2587613" y="656202"/>
            <a:ext cx="854654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4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ОСНОВНИ ЦЕЛИ</a:t>
            </a:r>
            <a:endParaRPr lang="bg-BG" sz="40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  <a:p>
            <a:endParaRPr lang="en-US" sz="4000" dirty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  <p:sp>
        <p:nvSpPr>
          <p:cNvPr id="2" name="TextBox 1"/>
          <p:cNvSpPr txBox="1"/>
          <p:nvPr/>
        </p:nvSpPr>
        <p:spPr>
          <a:xfrm>
            <a:off x="1549400" y="2107043"/>
            <a:ext cx="9690100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bg-BG" sz="2800" b="1" dirty="0" smtClean="0">
                <a:solidFill>
                  <a:srgbClr val="303D5D"/>
                </a:solidFill>
              </a:rPr>
              <a:t>Оценка характера на сметката в зависимост от връзката с баланса и ОПР:</a:t>
            </a:r>
          </a:p>
          <a:p>
            <a:pPr marL="457200" indent="-457200">
              <a:buFontTx/>
              <a:buChar char="-"/>
            </a:pPr>
            <a:r>
              <a:rPr lang="bg-BG" sz="2800" b="1" dirty="0" smtClean="0">
                <a:solidFill>
                  <a:srgbClr val="303D5D"/>
                </a:solidFill>
              </a:rPr>
              <a:t>В зависимост от раздела сметката се оценява като активна или пасивна</a:t>
            </a:r>
          </a:p>
          <a:p>
            <a:pPr marL="457200" indent="-457200">
              <a:buFontTx/>
              <a:buChar char="-"/>
            </a:pPr>
            <a:r>
              <a:rPr lang="bg-BG" sz="2800" b="1" dirty="0" smtClean="0">
                <a:solidFill>
                  <a:srgbClr val="303D5D"/>
                </a:solidFill>
              </a:rPr>
              <a:t>При необходимост се прилагат изключенията от общото правило за вида на счетоводната сметка</a:t>
            </a:r>
          </a:p>
          <a:p>
            <a:pPr marL="457200" indent="-457200">
              <a:buFontTx/>
              <a:buChar char="-"/>
            </a:pPr>
            <a:r>
              <a:rPr lang="bg-BG" sz="2800" b="1" dirty="0" smtClean="0">
                <a:solidFill>
                  <a:srgbClr val="303D5D"/>
                </a:solidFill>
              </a:rPr>
              <a:t>При използване на активно-пасивна сметка се преценява в конкретната стопанска операция като активна или като пасивна се проявява избраната сметка</a:t>
            </a:r>
            <a:endParaRPr lang="bg-BG" sz="2800" b="1" dirty="0" smtClean="0">
              <a:solidFill>
                <a:srgbClr val="303D5D"/>
              </a:solidFill>
            </a:endParaRPr>
          </a:p>
          <a:p>
            <a:endParaRPr lang="bg-BG" sz="2800" b="1" dirty="0">
              <a:solidFill>
                <a:srgbClr val="303D5D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04012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0500" y="0"/>
            <a:ext cx="5620566" cy="6839155"/>
          </a:xfr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11066" y="0"/>
            <a:ext cx="5919204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09903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bg-BG"/>
          </a:p>
        </p:txBody>
      </p:sp>
      <p:pic>
        <p:nvPicPr>
          <p:cNvPr id="4" name="Content Placeholder 3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300" y="-252298"/>
            <a:ext cx="5956300" cy="7110298"/>
          </a:xfr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0600" y="-252298"/>
            <a:ext cx="5930900" cy="71102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429435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3" descr="C:\Users\Iva\Desktop\Academy\Lectures\Exports\Presentation-slides-Accounting-cover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7"/>
          <p:cNvSpPr txBox="1"/>
          <p:nvPr/>
        </p:nvSpPr>
        <p:spPr>
          <a:xfrm>
            <a:off x="4244718" y="1122363"/>
            <a:ext cx="375557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© 201</a:t>
            </a:r>
            <a:r>
              <a:rPr lang="en-US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8</a:t>
            </a:r>
            <a:r>
              <a:rPr lang="sk-SK" sz="1200" dirty="0" smtClean="0">
                <a:solidFill>
                  <a:srgbClr val="EF4040"/>
                </a:solidFill>
                <a:latin typeface="Gotham Medium" charset="0"/>
                <a:ea typeface="Gotham Medium" charset="0"/>
                <a:cs typeface="Gotham Medium" charset="0"/>
              </a:rPr>
              <a:t> Нет Ит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2743200" y="2044001"/>
            <a:ext cx="6758609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bg-BG" sz="60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БЛАГОДАРЯ</a:t>
            </a:r>
          </a:p>
          <a:p>
            <a:pPr algn="ctr"/>
            <a:r>
              <a:rPr lang="bg-BG" sz="3600" dirty="0" smtClean="0">
                <a:solidFill>
                  <a:srgbClr val="303D5D"/>
                </a:solidFill>
                <a:latin typeface="Gotham Medium" charset="0"/>
                <a:ea typeface="Gotham Medium" charset="0"/>
                <a:cs typeface="Gotham Medium" charset="0"/>
              </a:rPr>
              <a:t>ЗА ВНИМАНИЕТО!</a:t>
            </a:r>
          </a:p>
          <a:p>
            <a:pPr algn="ctr"/>
            <a:endParaRPr lang="bg-BG" sz="4400" dirty="0" smtClean="0">
              <a:solidFill>
                <a:srgbClr val="303D5D"/>
              </a:solidFill>
              <a:latin typeface="Gotham Medium" charset="0"/>
              <a:ea typeface="Gotham Medium" charset="0"/>
              <a:cs typeface="Gotham Medium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869031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463</TotalTime>
  <Words>117</Words>
  <Application>Microsoft Office PowerPoint</Application>
  <PresentationFormat>Custom</PresentationFormat>
  <Paragraphs>21</Paragraphs>
  <Slides>6</Slides>
  <Notes>1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6</vt:i4>
      </vt:variant>
    </vt:vector>
  </HeadingPairs>
  <TitlesOfParts>
    <vt:vector size="7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Microsoft Office User</dc:creator>
  <cp:lastModifiedBy>Work</cp:lastModifiedBy>
  <cp:revision>45</cp:revision>
  <dcterms:created xsi:type="dcterms:W3CDTF">2017-09-27T09:06:25Z</dcterms:created>
  <dcterms:modified xsi:type="dcterms:W3CDTF">2018-06-08T20:39:09Z</dcterms:modified>
</cp:coreProperties>
</file>